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6" r:id="rId4"/>
  </p:sldMasterIdLst>
  <p:notesMasterIdLst>
    <p:notesMasterId r:id="rId8"/>
  </p:notesMasterIdLst>
  <p:sldIdLst>
    <p:sldId id="256" r:id="rId5"/>
    <p:sldId id="259" r:id="rId6"/>
    <p:sldId id="258" r:id="rId7"/>
  </p:sldIdLst>
  <p:sldSz cx="15119350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2C56"/>
    <a:srgbClr val="5379BD"/>
    <a:srgbClr val="FAF5EB"/>
    <a:srgbClr val="FABC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66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4BC7EF-4929-4D08-9D7D-ED1BEFCF88E1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5859-CD69-49E5-88D1-F0CBD9313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535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8C5859-CD69-49E5-88D1-F0CBD931384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3372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951" y="1749795"/>
            <a:ext cx="12851448" cy="3722335"/>
          </a:xfrm>
        </p:spPr>
        <p:txBody>
          <a:bodyPr anchor="b"/>
          <a:lstStyle>
            <a:lvl1pPr algn="ctr">
              <a:defRPr sz="935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9919" y="5615678"/>
            <a:ext cx="11339513" cy="2581379"/>
          </a:xfrm>
        </p:spPr>
        <p:txBody>
          <a:bodyPr/>
          <a:lstStyle>
            <a:lvl1pPr marL="0" indent="0" algn="ctr">
              <a:buNone/>
              <a:defRPr sz="3742"/>
            </a:lvl1pPr>
            <a:lvl2pPr marL="712775" indent="0" algn="ctr">
              <a:buNone/>
              <a:defRPr sz="3118"/>
            </a:lvl2pPr>
            <a:lvl3pPr marL="1425550" indent="0" algn="ctr">
              <a:buNone/>
              <a:defRPr sz="2806"/>
            </a:lvl3pPr>
            <a:lvl4pPr marL="2138324" indent="0" algn="ctr">
              <a:buNone/>
              <a:defRPr sz="2494"/>
            </a:lvl4pPr>
            <a:lvl5pPr marL="2851099" indent="0" algn="ctr">
              <a:buNone/>
              <a:defRPr sz="2494"/>
            </a:lvl5pPr>
            <a:lvl6pPr marL="3563874" indent="0" algn="ctr">
              <a:buNone/>
              <a:defRPr sz="2494"/>
            </a:lvl6pPr>
            <a:lvl7pPr marL="4276649" indent="0" algn="ctr">
              <a:buNone/>
              <a:defRPr sz="2494"/>
            </a:lvl7pPr>
            <a:lvl8pPr marL="4989424" indent="0" algn="ctr">
              <a:buNone/>
              <a:defRPr sz="2494"/>
            </a:lvl8pPr>
            <a:lvl9pPr marL="5702198" indent="0" algn="ctr">
              <a:buNone/>
              <a:defRPr sz="249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8AC2-5FB4-0F43-A923-DD919E227178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A50BC-EA95-634A-9002-DD3C7EE99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888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8AC2-5FB4-0F43-A923-DD919E227178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A50BC-EA95-634A-9002-DD3C7EE99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938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582" y="2665532"/>
            <a:ext cx="13040439" cy="4447496"/>
          </a:xfrm>
        </p:spPr>
        <p:txBody>
          <a:bodyPr anchor="b"/>
          <a:lstStyle>
            <a:lvl1pPr>
              <a:defRPr sz="935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1582" y="7155103"/>
            <a:ext cx="13040439" cy="2338833"/>
          </a:xfrm>
        </p:spPr>
        <p:txBody>
          <a:bodyPr/>
          <a:lstStyle>
            <a:lvl1pPr marL="0" indent="0">
              <a:buNone/>
              <a:defRPr sz="3742">
                <a:solidFill>
                  <a:schemeClr val="tx1">
                    <a:tint val="82000"/>
                  </a:schemeClr>
                </a:solidFill>
              </a:defRPr>
            </a:lvl1pPr>
            <a:lvl2pPr marL="712775" indent="0">
              <a:buNone/>
              <a:defRPr sz="3118">
                <a:solidFill>
                  <a:schemeClr val="tx1">
                    <a:tint val="82000"/>
                  </a:schemeClr>
                </a:solidFill>
              </a:defRPr>
            </a:lvl2pPr>
            <a:lvl3pPr marL="1425550" indent="0">
              <a:buNone/>
              <a:defRPr sz="2806">
                <a:solidFill>
                  <a:schemeClr val="tx1">
                    <a:tint val="82000"/>
                  </a:schemeClr>
                </a:solidFill>
              </a:defRPr>
            </a:lvl3pPr>
            <a:lvl4pPr marL="2138324" indent="0">
              <a:buNone/>
              <a:defRPr sz="2494">
                <a:solidFill>
                  <a:schemeClr val="tx1">
                    <a:tint val="82000"/>
                  </a:schemeClr>
                </a:solidFill>
              </a:defRPr>
            </a:lvl4pPr>
            <a:lvl5pPr marL="2851099" indent="0">
              <a:buNone/>
              <a:defRPr sz="2494">
                <a:solidFill>
                  <a:schemeClr val="tx1">
                    <a:tint val="82000"/>
                  </a:schemeClr>
                </a:solidFill>
              </a:defRPr>
            </a:lvl5pPr>
            <a:lvl6pPr marL="3563874" indent="0">
              <a:buNone/>
              <a:defRPr sz="2494">
                <a:solidFill>
                  <a:schemeClr val="tx1">
                    <a:tint val="82000"/>
                  </a:schemeClr>
                </a:solidFill>
              </a:defRPr>
            </a:lvl6pPr>
            <a:lvl7pPr marL="4276649" indent="0">
              <a:buNone/>
              <a:defRPr sz="2494">
                <a:solidFill>
                  <a:schemeClr val="tx1">
                    <a:tint val="82000"/>
                  </a:schemeClr>
                </a:solidFill>
              </a:defRPr>
            </a:lvl7pPr>
            <a:lvl8pPr marL="4989424" indent="0">
              <a:buNone/>
              <a:defRPr sz="2494">
                <a:solidFill>
                  <a:schemeClr val="tx1">
                    <a:tint val="82000"/>
                  </a:schemeClr>
                </a:solidFill>
              </a:defRPr>
            </a:lvl8pPr>
            <a:lvl9pPr marL="5702198" indent="0">
              <a:buNone/>
              <a:defRPr sz="249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8AC2-5FB4-0F43-A923-DD919E227178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A50BC-EA95-634A-9002-DD3C7EE99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402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455" y="2846200"/>
            <a:ext cx="6425724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4171" y="2846200"/>
            <a:ext cx="6425724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8AC2-5FB4-0F43-A923-DD919E227178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A50BC-EA95-634A-9002-DD3C7EE99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09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569242"/>
            <a:ext cx="13040439" cy="20665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1426" y="2620980"/>
            <a:ext cx="63961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426" y="3905482"/>
            <a:ext cx="6396193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54172" y="2620980"/>
            <a:ext cx="64276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54172" y="3905482"/>
            <a:ext cx="6427693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8AC2-5FB4-0F43-A923-DD919E227178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A50BC-EA95-634A-9002-DD3C7EE99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363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8AC2-5FB4-0F43-A923-DD919E227178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A50BC-EA95-634A-9002-DD3C7EE99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808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8AC2-5FB4-0F43-A923-DD919E227178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A50BC-EA95-634A-9002-DD3C7EE99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771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7693" y="1539425"/>
            <a:ext cx="7654171" cy="7598117"/>
          </a:xfrm>
        </p:spPr>
        <p:txBody>
          <a:bodyPr/>
          <a:lstStyle>
            <a:lvl1pPr>
              <a:defRPr sz="4989"/>
            </a:lvl1pPr>
            <a:lvl2pPr>
              <a:defRPr sz="4365"/>
            </a:lvl2pPr>
            <a:lvl3pPr>
              <a:defRPr sz="3742"/>
            </a:lvl3pPr>
            <a:lvl4pPr>
              <a:defRPr sz="3118"/>
            </a:lvl4pPr>
            <a:lvl5pPr>
              <a:defRPr sz="3118"/>
            </a:lvl5pPr>
            <a:lvl6pPr>
              <a:defRPr sz="3118"/>
            </a:lvl6pPr>
            <a:lvl7pPr>
              <a:defRPr sz="3118"/>
            </a:lvl7pPr>
            <a:lvl8pPr>
              <a:defRPr sz="3118"/>
            </a:lvl8pPr>
            <a:lvl9pPr>
              <a:defRPr sz="3118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8AC2-5FB4-0F43-A923-DD919E227178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A50BC-EA95-634A-9002-DD3C7EE99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50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27693" y="1539425"/>
            <a:ext cx="7654171" cy="7598117"/>
          </a:xfrm>
        </p:spPr>
        <p:txBody>
          <a:bodyPr anchor="t"/>
          <a:lstStyle>
            <a:lvl1pPr marL="0" indent="0">
              <a:buNone/>
              <a:defRPr sz="4989"/>
            </a:lvl1pPr>
            <a:lvl2pPr marL="712775" indent="0">
              <a:buNone/>
              <a:defRPr sz="4365"/>
            </a:lvl2pPr>
            <a:lvl3pPr marL="1425550" indent="0">
              <a:buNone/>
              <a:defRPr sz="3742"/>
            </a:lvl3pPr>
            <a:lvl4pPr marL="2138324" indent="0">
              <a:buNone/>
              <a:defRPr sz="3118"/>
            </a:lvl4pPr>
            <a:lvl5pPr marL="2851099" indent="0">
              <a:buNone/>
              <a:defRPr sz="3118"/>
            </a:lvl5pPr>
            <a:lvl6pPr marL="3563874" indent="0">
              <a:buNone/>
              <a:defRPr sz="3118"/>
            </a:lvl6pPr>
            <a:lvl7pPr marL="4276649" indent="0">
              <a:buNone/>
              <a:defRPr sz="3118"/>
            </a:lvl7pPr>
            <a:lvl8pPr marL="4989424" indent="0">
              <a:buNone/>
              <a:defRPr sz="3118"/>
            </a:lvl8pPr>
            <a:lvl9pPr marL="5702198" indent="0">
              <a:buNone/>
              <a:defRPr sz="3118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8AC2-5FB4-0F43-A923-DD919E227178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A50BC-EA95-634A-9002-DD3C7EE99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107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8AC2-5FB4-0F43-A923-DD919E227178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A50BC-EA95-634A-9002-DD3C7EE99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895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819786" y="569240"/>
            <a:ext cx="3260110" cy="90608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456" y="569240"/>
            <a:ext cx="9591338" cy="9060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8AC2-5FB4-0F43-A923-DD919E227178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A50BC-EA95-634A-9002-DD3C7EE99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6204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06219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84912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1615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456" y="569242"/>
            <a:ext cx="13040439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456" y="2846200"/>
            <a:ext cx="13040439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9455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7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C68AC2-5FB4-0F43-A923-DD919E227178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08285" y="9909729"/>
            <a:ext cx="5102781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7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041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7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0A50BC-EA95-634A-9002-DD3C7EE99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632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85" r:id="rId13"/>
    <p:sldLayoutId id="2147483684" r:id="rId14"/>
  </p:sldLayoutIdLst>
  <p:txStyles>
    <p:titleStyle>
      <a:lvl1pPr algn="l" defTabSz="1425550" rtl="0" eaLnBrk="1" latinLnBrk="0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387" indent="-356387" algn="l" defTabSz="1425550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193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71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320748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92026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63303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534581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605858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1pPr>
      <a:lvl2pPr marL="712775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42555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3pPr>
      <a:lvl4pPr marL="21383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285109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56387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27664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49894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5702198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6">
            <a:extLst>
              <a:ext uri="{FF2B5EF4-FFF2-40B4-BE49-F238E27FC236}">
                <a16:creationId xmlns:a16="http://schemas.microsoft.com/office/drawing/2014/main" id="{869DC23C-5084-F2CA-9F8B-EC4D5B666D5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5658040"/>
              </p:ext>
            </p:extLst>
          </p:nvPr>
        </p:nvGraphicFramePr>
        <p:xfrm>
          <a:off x="428311" y="1584502"/>
          <a:ext cx="14329090" cy="8881451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254614">
                  <a:extLst>
                    <a:ext uri="{9D8B030D-6E8A-4147-A177-3AD203B41FA5}">
                      <a16:colId xmlns:a16="http://schemas.microsoft.com/office/drawing/2014/main" val="3978024741"/>
                    </a:ext>
                  </a:extLst>
                </a:gridCol>
                <a:gridCol w="2578175">
                  <a:extLst>
                    <a:ext uri="{9D8B030D-6E8A-4147-A177-3AD203B41FA5}">
                      <a16:colId xmlns:a16="http://schemas.microsoft.com/office/drawing/2014/main" val="2749003815"/>
                    </a:ext>
                  </a:extLst>
                </a:gridCol>
                <a:gridCol w="3086100">
                  <a:extLst>
                    <a:ext uri="{9D8B030D-6E8A-4147-A177-3AD203B41FA5}">
                      <a16:colId xmlns:a16="http://schemas.microsoft.com/office/drawing/2014/main" val="1141171031"/>
                    </a:ext>
                  </a:extLst>
                </a:gridCol>
                <a:gridCol w="2641582">
                  <a:extLst>
                    <a:ext uri="{9D8B030D-6E8A-4147-A177-3AD203B41FA5}">
                      <a16:colId xmlns:a16="http://schemas.microsoft.com/office/drawing/2014/main" val="3203325538"/>
                    </a:ext>
                  </a:extLst>
                </a:gridCol>
                <a:gridCol w="2768619">
                  <a:extLst>
                    <a:ext uri="{9D8B030D-6E8A-4147-A177-3AD203B41FA5}">
                      <a16:colId xmlns:a16="http://schemas.microsoft.com/office/drawing/2014/main" val="2791935878"/>
                    </a:ext>
                  </a:extLst>
                </a:gridCol>
              </a:tblGrid>
              <a:tr h="33616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Monday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C5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kern="1200" dirty="0">
                          <a:solidFill>
                            <a:srgbClr val="172C56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Tuesday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C5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rgbClr val="172C56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Wednesday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C5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rgbClr val="172C56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Thursday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C5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rgbClr val="172C56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Friday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C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079723"/>
                  </a:ext>
                </a:extLst>
              </a:tr>
              <a:tr h="8538785">
                <a:tc>
                  <a:txBody>
                    <a:bodyPr/>
                    <a:lstStyle/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Table Tennis Club</a:t>
                      </a:r>
                      <a:endParaRPr kumimoji="0" lang="en-GB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379BD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All year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groups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 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Gym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13:30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 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Both Weeks</a:t>
                      </a: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Beginner Bands</a:t>
                      </a:r>
                      <a:endParaRPr kumimoji="0" lang="en-GB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379BD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Year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7 &amp; 8 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MU1/MU2/MU3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 </a:t>
                      </a: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13:45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 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Both Weeks</a:t>
                      </a: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379BD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Beginners Debate Club</a:t>
                      </a:r>
                      <a:endParaRPr kumimoji="0" lang="en-GB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379BD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All year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groups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 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TE6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 </a:t>
                      </a: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15:20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 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16:45-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Both Weeks</a:t>
                      </a: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Running Club </a:t>
                      </a:r>
                      <a:endParaRPr kumimoji="0" lang="en-GB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379BD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All year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groups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 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School Field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15:20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 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16:30-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defTabSz="142555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dirty="0">
                          <a:solidFill>
                            <a:srgbClr val="5379BD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Forensic Club</a:t>
                      </a:r>
                    </a:p>
                    <a:p>
                      <a:pPr marL="0" marR="0" lvl="0" indent="0" algn="l" defTabSz="142555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dirty="0">
                          <a:solidFill>
                            <a:srgbClr val="172C56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Year 7, 8, 9 | S3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15:30 – 16:30 </a:t>
                      </a:r>
                      <a:r>
                        <a:rPr lang="en-GB" sz="1000" b="1" i="0" u="none" strike="noStrike" kern="1200" dirty="0">
                          <a:solidFill>
                            <a:srgbClr val="172C56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| </a:t>
                      </a:r>
                      <a:r>
                        <a:rPr lang="en-GB" sz="1000" i="1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dirty="0">
                        <a:solidFill>
                          <a:srgbClr val="172C56"/>
                        </a:solidFill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5379BD"/>
                          </a:solidFill>
                          <a:latin typeface="Fustat" pitchFamily="2" charset="-78"/>
                          <a:cs typeface="Fustat" pitchFamily="2" charset="-78"/>
                        </a:rPr>
                        <a:t>Netball Team Training </a:t>
                      </a:r>
                      <a:endParaRPr lang="en-GB" sz="2000" b="1" i="0" u="none" strike="noStrike" noProof="0" dirty="0">
                        <a:solidFill>
                          <a:srgbClr val="5379BD"/>
                        </a:solidFill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All year groups | Sports hall/MGA</a:t>
                      </a:r>
                      <a:endParaRPr lang="en-US" sz="1000" b="0" i="0" u="none" strike="noStrike" noProof="0" dirty="0">
                        <a:solidFill>
                          <a:srgbClr val="000000"/>
                        </a:solidFill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15:30 – 16:30- </a:t>
                      </a:r>
                      <a:r>
                        <a:rPr lang="en-GB" sz="1000" b="0" i="1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Both Weeks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noProof="0" dirty="0">
                        <a:solidFill>
                          <a:srgbClr val="172C56"/>
                        </a:solidFill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Basketball Club </a:t>
                      </a:r>
                      <a:r>
                        <a:rPr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 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Year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9 &amp; 10 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Sports Hall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13:30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 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Rugby Club </a:t>
                      </a:r>
                      <a:r>
                        <a:rPr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 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Year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7 &amp; 8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Field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15:30 – 16:30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 &amp; Lunch Club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Homework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CS1/CS2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16:15-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r>
                        <a:rPr lang="en-GB" sz="1000" b="0" i="1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  </a:t>
                      </a:r>
                      <a:endParaRPr lang="en-GB" sz="24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Basketball Club </a:t>
                      </a:r>
                      <a:r>
                        <a:rPr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 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7 &amp; 8 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Sports Hall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Table Tennis 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Gym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– 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Geography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7,8 &amp; 9 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HU7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14:00-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1 Only</a:t>
                      </a: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Maths Club 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7,8 &amp; 9 | MA1 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14:10-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2 Only</a:t>
                      </a: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Astronomy 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LA3</a:t>
                      </a: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13:40 – 14:20 –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 </a:t>
                      </a:r>
                      <a:endParaRPr kumimoji="0" lang="en-GB" sz="24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Create/GCSE Composition 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MU2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Girls Football Club </a:t>
                      </a:r>
                      <a:endParaRPr kumimoji="0" lang="en-GB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379BD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7 &amp; 8 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Astroturf 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16:45 -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1 Only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String Ensemble</a:t>
                      </a:r>
                      <a:endParaRPr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MU1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14:20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 &amp; Lunch Club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Year 9 Scholars Enrichment</a:t>
                      </a:r>
                      <a:r>
                        <a:rPr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 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Year 9 | MU2</a:t>
                      </a: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08:30 – 09:00 –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Both Weeks</a:t>
                      </a:r>
                      <a:endParaRPr kumimoji="0" lang="en-GB" sz="9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Table Tennis Club</a:t>
                      </a: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Gym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0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9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BVOX - Barber Shop Choir - male voices</a:t>
                      </a:r>
                      <a:endParaRPr kumimoji="0" lang="en-GB" sz="1050" b="1" dirty="0">
                        <a:solidFill>
                          <a:srgbClr val="5379BD"/>
                        </a:solidFill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All year groups | MU3</a:t>
                      </a: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13:45 – 14:20 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-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Both Weeks</a:t>
                      </a:r>
                      <a:endParaRPr kumimoji="0" lang="en-GB" sz="9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GVOX - Barber Shop Choir - female voices</a:t>
                      </a:r>
                      <a:endParaRPr kumimoji="0" lang="en-GB" sz="1050" b="1" dirty="0">
                        <a:solidFill>
                          <a:srgbClr val="5379BD"/>
                        </a:solidFill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All year groups | MU1</a:t>
                      </a: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13:45 – 14:20 -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Both Weeks </a:t>
                      </a:r>
                      <a:endParaRPr kumimoji="0" lang="en-GB" sz="9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GB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379BD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Intermediate Debate Squad</a:t>
                      </a:r>
                      <a:endParaRPr kumimoji="0" lang="en-GB" sz="1050" b="1" dirty="0">
                        <a:solidFill>
                          <a:srgbClr val="5379BD"/>
                        </a:solidFill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All year group | TE6</a:t>
                      </a: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15:20 – 17:00 –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Both Weeks</a:t>
                      </a:r>
                      <a:endParaRPr kumimoji="0" lang="en-GB" sz="9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en-GB" sz="9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Senior Orchestra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MU2/Hall</a:t>
                      </a: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16:30-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lang="en-GB" sz="20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9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Junior Scholar Programme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7 &amp; 8 | Assembly Hall</a:t>
                      </a: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16:00-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2 Only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9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Senior Scholar Programme</a:t>
                      </a: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9 &amp; 10 | Assembly Hall</a:t>
                      </a: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16:00-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1 Only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Netball Social Training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 | Sports hall/MGA</a:t>
                      </a: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16:30-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D&amp;T - Innovate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7,8 &amp; 9 | TE2</a:t>
                      </a: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16:15-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9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Game Development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KS3 &amp; 4| IT Corridor</a:t>
                      </a: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– 14:00 -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9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 &amp; Lunch Club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7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7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Homework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CS1/CS2</a:t>
                      </a: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16:15-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9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Maths Homework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IT1</a:t>
                      </a: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16:05-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r>
                        <a:rPr lang="en-GB" sz="900" b="0" i="1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Table Tennis 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Gym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Badminton 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7 &amp; 8 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Sports Hall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Christian Union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 | HU4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– 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Philosophy 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 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HU3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Astronomy 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S12 </a:t>
                      </a: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14:20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 </a:t>
                      </a:r>
                      <a:endParaRPr kumimoji="0" lang="en-GB" sz="24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String Ensemble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DR3 </a:t>
                      </a: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14:20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 </a:t>
                      </a:r>
                      <a:endParaRPr kumimoji="0" lang="en-GB" sz="24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FemSoc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groups| HU5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14:20 -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2 Only</a:t>
                      </a:r>
                    </a:p>
                    <a:p>
                      <a:pPr marL="0" marR="0" lvl="0" indent="0" algn="l" defTabSz="142555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Junior Orchestra  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MU1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16:30-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K-pop Dance 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Gym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16:15-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 &amp; Lunch Club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Homework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CS1/CS2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16:15-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6859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Table Tennis Club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Gym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Volleyball 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Sports Hall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Strategy Games 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S4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Jazz 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MU2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379BD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Chamber Choir 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MU2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Book 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EN2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1 Only</a:t>
                      </a: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6859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 &amp; Lunch Club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Homework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CS1/CS2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16:15-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2525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4213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6">
            <a:extLst>
              <a:ext uri="{FF2B5EF4-FFF2-40B4-BE49-F238E27FC236}">
                <a16:creationId xmlns:a16="http://schemas.microsoft.com/office/drawing/2014/main" id="{C7E2E7E2-61AD-41ED-B061-1244D36CC0B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3476621"/>
              </p:ext>
            </p:extLst>
          </p:nvPr>
        </p:nvGraphicFramePr>
        <p:xfrm>
          <a:off x="458649" y="1621208"/>
          <a:ext cx="14202051" cy="899158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901551">
                  <a:extLst>
                    <a:ext uri="{9D8B030D-6E8A-4147-A177-3AD203B41FA5}">
                      <a16:colId xmlns:a16="http://schemas.microsoft.com/office/drawing/2014/main" val="3978024741"/>
                    </a:ext>
                  </a:extLst>
                </a:gridCol>
                <a:gridCol w="2839185">
                  <a:extLst>
                    <a:ext uri="{9D8B030D-6E8A-4147-A177-3AD203B41FA5}">
                      <a16:colId xmlns:a16="http://schemas.microsoft.com/office/drawing/2014/main" val="2749003815"/>
                    </a:ext>
                  </a:extLst>
                </a:gridCol>
                <a:gridCol w="2811065">
                  <a:extLst>
                    <a:ext uri="{9D8B030D-6E8A-4147-A177-3AD203B41FA5}">
                      <a16:colId xmlns:a16="http://schemas.microsoft.com/office/drawing/2014/main" val="1141171031"/>
                    </a:ext>
                  </a:extLst>
                </a:gridCol>
                <a:gridCol w="2825125">
                  <a:extLst>
                    <a:ext uri="{9D8B030D-6E8A-4147-A177-3AD203B41FA5}">
                      <a16:colId xmlns:a16="http://schemas.microsoft.com/office/drawing/2014/main" val="3203325538"/>
                    </a:ext>
                  </a:extLst>
                </a:gridCol>
                <a:gridCol w="2825125">
                  <a:extLst>
                    <a:ext uri="{9D8B030D-6E8A-4147-A177-3AD203B41FA5}">
                      <a16:colId xmlns:a16="http://schemas.microsoft.com/office/drawing/2014/main" val="2791935878"/>
                    </a:ext>
                  </a:extLst>
                </a:gridCol>
              </a:tblGrid>
              <a:tr h="42330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FAF5EB"/>
                          </a:solidFill>
                          <a:latin typeface="Fustat" pitchFamily="2" charset="-78"/>
                          <a:cs typeface="Fustat" pitchFamily="2" charset="-78"/>
                        </a:rPr>
                        <a:t>Monday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72C5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rgbClr val="FAF5EB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Tuesday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72C5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1" kern="1200" dirty="0">
                          <a:solidFill>
                            <a:srgbClr val="FAF5EB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Wednesday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72C5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1" kern="1200" dirty="0">
                          <a:solidFill>
                            <a:srgbClr val="FAF5EB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Thursday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72C5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1" kern="1200" dirty="0">
                          <a:solidFill>
                            <a:srgbClr val="FAF5EB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Friday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72C5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079723"/>
                  </a:ext>
                </a:extLst>
              </a:tr>
              <a:tr h="8299746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Basketball Club </a:t>
                      </a:r>
                      <a:r>
                        <a:rPr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 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9 &amp; 10 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Sports Hall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Table Tennis Club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Gym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8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Running Club 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School Field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16:30-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Netball Team Training </a:t>
                      </a: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Sports hall/MGA</a:t>
                      </a:r>
                      <a:endParaRPr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16:30-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Beginners Debate Club</a:t>
                      </a: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TE6 </a:t>
                      </a:r>
                      <a:endParaRPr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16:45-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379BD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Biology Club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11, 12, 13 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S9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– 14:00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142555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French </a:t>
                      </a:r>
                      <a:r>
                        <a:rPr lang="en-GB" sz="1200" b="1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Blooket</a:t>
                      </a:r>
                      <a:r>
                        <a:rPr lang="en-GB" sz="12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 Club</a:t>
                      </a:r>
                    </a:p>
                    <a:p>
                      <a:pPr marL="0" marR="0" lvl="0" indent="0" algn="l" defTabSz="142555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Year 11 | LA3</a:t>
                      </a:r>
                    </a:p>
                    <a:p>
                      <a:pPr marL="0" marR="0" lvl="0" indent="0" algn="l" defTabSz="142555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3.30 – 4.15pm</a:t>
                      </a:r>
                      <a:r>
                        <a:rPr lang="en-GB" sz="1050" b="0" i="1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 Both Weeks</a:t>
                      </a: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 &amp; Lunch Club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Homework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CS1/CS2</a:t>
                      </a: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16:15-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r>
                        <a:rPr lang="en-GB" sz="1050" b="0" i="1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  </a:t>
                      </a:r>
                      <a:endParaRPr lang="en-GB" sz="105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Table Tennis Club</a:t>
                      </a: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Gym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8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Mastery GCSE Maths Club</a:t>
                      </a: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10 &amp; 11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IT5</a:t>
                      </a:r>
                      <a:endParaRPr kumimoji="0" lang="en-GB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8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Create/GCSE Composition </a:t>
                      </a: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MU2</a:t>
                      </a: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8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Girls Football Club </a:t>
                      </a: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KS4 &amp; KS5|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Astroturf 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16:45 -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2 Only 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String Ensemble</a:t>
                      </a:r>
                      <a:endParaRPr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MU1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14:20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 &amp; Lunch Club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6859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Basketball Club </a:t>
                      </a:r>
                      <a:r>
                        <a:rPr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 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9 &amp; 10 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Sports Hall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Table Tennis Club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Gym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379BD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defTabSz="142555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BVOX - Barber Shop Choir for male voices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All year groups | MU3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14:20 -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142555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GVOX - Barber Shop Choir for female voices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All year groups | MU1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14:20 -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 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Intermediate Debate Squad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142555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All year group | TE6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17:00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Senior Orchestra 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MU2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Hall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16:30-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Game Development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KS3 &amp; 4| IT Corridor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– 14:00 -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Senior Scholar Programme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9 &amp; 10 | Assembly Hall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16:00-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1 Only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Netball Social Training </a:t>
                      </a:r>
                      <a:endParaRPr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 | Sports hall/MGA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16:30-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 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379BD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 &amp; Lunch Club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Homework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CS1/CS2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16:15-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r>
                        <a:rPr lang="en-GB" sz="1000" b="0" i="1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  </a:t>
                      </a:r>
                      <a:endParaRPr lang="en-GB" sz="10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Maths Homework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IT1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16:05-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r>
                        <a:rPr lang="en-GB" sz="1000" b="0" i="1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endParaRPr lang="en-GB" sz="1050" b="0" i="1" u="none" strike="noStrike" noProof="0" dirty="0">
                        <a:solidFill>
                          <a:srgbClr val="172C56"/>
                        </a:solidFill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Table Tennis Club</a:t>
                      </a: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Gym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8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Philosophy Club</a:t>
                      </a: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 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HU3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Astronomy Club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S12 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14:20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</a:t>
                      </a:r>
                      <a:r>
                        <a:rPr kumimoji="0"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 </a:t>
                      </a:r>
                      <a:endParaRPr kumimoji="0"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FemSoc</a:t>
                      </a: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groups| HU5</a:t>
                      </a: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14:20 -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2 Only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Music Theory</a:t>
                      </a:r>
                      <a:endParaRPr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10 &amp; 11 | </a:t>
                      </a:r>
                      <a:endParaRPr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14:15 – </a:t>
                      </a:r>
                      <a:r>
                        <a:rPr lang="en-GB" sz="105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  </a:t>
                      </a: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Junior Orchestra  </a:t>
                      </a: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MU1</a:t>
                      </a: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16:30-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K-pop Dance Club</a:t>
                      </a: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Gym</a:t>
                      </a: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16:15-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Turkish Club</a:t>
                      </a:r>
                      <a:endParaRPr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10,11 &amp; 12 | LA3</a:t>
                      </a:r>
                      <a:endParaRPr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16:30 –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lang="en-GB" sz="28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Mandarin Club</a:t>
                      </a:r>
                      <a:endParaRPr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10 &amp; 11 | LA2</a:t>
                      </a:r>
                      <a:endParaRPr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16:30 –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  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 &amp; Lunch Club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Homework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CS1/CS2</a:t>
                      </a: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16:15-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r>
                        <a:rPr lang="en-GB" sz="1050" b="0" i="1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  </a:t>
                      </a:r>
                      <a:endParaRPr lang="en-GB" sz="105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Table Tennis Club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Gym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8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Volleyball Club</a:t>
                      </a: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Sports Hall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Strategy Games Club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S4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Jazz Club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MU2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Chamber Choir 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MU2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Book Club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EN2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1 Only</a:t>
                      </a:r>
                      <a:endParaRPr kumimoji="0"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Sociology Club</a:t>
                      </a: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10,11 &amp; 12 | HU6</a:t>
                      </a:r>
                      <a:endParaRPr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14:20-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2 Only</a:t>
                      </a:r>
                      <a:endParaRPr lang="en-GB" sz="28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Advanced Debating Squad </a:t>
                      </a: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10,11 &amp; 12 | TE6</a:t>
                      </a: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17:00-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 &amp; Lunch Club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Homework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CS1/CS2</a:t>
                      </a: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16:15- </a:t>
                      </a:r>
                      <a:r>
                        <a:rPr lang="en-GB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r>
                        <a:rPr lang="en-GB" sz="1050" b="0" i="1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  </a:t>
                      </a:r>
                      <a:endParaRPr lang="en-GB" sz="105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2525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0874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6">
            <a:extLst>
              <a:ext uri="{FF2B5EF4-FFF2-40B4-BE49-F238E27FC236}">
                <a16:creationId xmlns:a16="http://schemas.microsoft.com/office/drawing/2014/main" id="{C51E1A79-3CA0-4034-8D89-EE18D7F119E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3879167"/>
              </p:ext>
            </p:extLst>
          </p:nvPr>
        </p:nvGraphicFramePr>
        <p:xfrm>
          <a:off x="396017" y="1626989"/>
          <a:ext cx="14327315" cy="888974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927143">
                  <a:extLst>
                    <a:ext uri="{9D8B030D-6E8A-4147-A177-3AD203B41FA5}">
                      <a16:colId xmlns:a16="http://schemas.microsoft.com/office/drawing/2014/main" val="3978024741"/>
                    </a:ext>
                  </a:extLst>
                </a:gridCol>
                <a:gridCol w="2850043">
                  <a:extLst>
                    <a:ext uri="{9D8B030D-6E8A-4147-A177-3AD203B41FA5}">
                      <a16:colId xmlns:a16="http://schemas.microsoft.com/office/drawing/2014/main" val="2749003815"/>
                    </a:ext>
                  </a:extLst>
                </a:gridCol>
                <a:gridCol w="2850043">
                  <a:extLst>
                    <a:ext uri="{9D8B030D-6E8A-4147-A177-3AD203B41FA5}">
                      <a16:colId xmlns:a16="http://schemas.microsoft.com/office/drawing/2014/main" val="1141171031"/>
                    </a:ext>
                  </a:extLst>
                </a:gridCol>
                <a:gridCol w="2850043">
                  <a:extLst>
                    <a:ext uri="{9D8B030D-6E8A-4147-A177-3AD203B41FA5}">
                      <a16:colId xmlns:a16="http://schemas.microsoft.com/office/drawing/2014/main" val="3203325538"/>
                    </a:ext>
                  </a:extLst>
                </a:gridCol>
                <a:gridCol w="2850043">
                  <a:extLst>
                    <a:ext uri="{9D8B030D-6E8A-4147-A177-3AD203B41FA5}">
                      <a16:colId xmlns:a16="http://schemas.microsoft.com/office/drawing/2014/main" val="2791935878"/>
                    </a:ext>
                  </a:extLst>
                </a:gridCol>
              </a:tblGrid>
              <a:tr h="36700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FAF5EB"/>
                          </a:solidFill>
                          <a:latin typeface="Fustat" pitchFamily="2" charset="-78"/>
                          <a:cs typeface="Fustat" pitchFamily="2" charset="-78"/>
                        </a:rPr>
                        <a:t>Monday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79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kern="1200" dirty="0">
                          <a:solidFill>
                            <a:srgbClr val="FAF5EB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Tuesday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79B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rgbClr val="FAF5EB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Wednesday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79B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rgbClr val="FAF5EB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Thursday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79B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rgbClr val="FAF5EB"/>
                          </a:solidFill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Friday</a:t>
                      </a:r>
                    </a:p>
                  </a:txBody>
                  <a:tcPr marL="129306" marR="129306" marT="64653" marB="64653" anchor="ctr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79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079723"/>
                  </a:ext>
                </a:extLst>
              </a:tr>
              <a:tr h="8522738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Table Tennis 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Gym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Running Club 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School Field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16:30-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Netball Team Training 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Sports hall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MGA</a:t>
                      </a: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16:30-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Beginners Debate Club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TE6 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16:45-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Book Club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Sixth Form Centre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16:30-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 &amp; Lunch Club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Homework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CS1/CS2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16:15-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r>
                        <a:rPr lang="en-GB" sz="1000" b="0" i="1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  </a:t>
                      </a:r>
                      <a:endParaRPr lang="en-GB" sz="10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Table Tennis Club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Gym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 Oxbridge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13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TE6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Politics Society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12 &amp; 13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TE6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2 Only</a:t>
                      </a: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Create/GCSE Composition 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MU2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Girls Football Club 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KS4 &amp; KS5| Astroturf 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16:45 -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2 Only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String Ensemble</a:t>
                      </a:r>
                      <a:endParaRPr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MU1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14:20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 &amp; Lunch Club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379BD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6859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Table Tennis Club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Gym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12 MedSoc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12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HU6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BVOX - Barber Shop Choir for male voices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All year groups | MU3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14:20 -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GVOX - Barber Shop Choir for female voices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All year groups | MU1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14:20 -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 </a:t>
                      </a: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Biology Club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13 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S9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14:15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Senior Orchestra 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MU2/Hall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16:30-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Intermediate Debate Squad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All year group | TE6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17:00 – Both Weeks</a:t>
                      </a:r>
                      <a:endParaRPr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Netball Social Training </a:t>
                      </a:r>
                      <a:endParaRPr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 | Sports hall/MGA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16:30-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 &amp; Lunch Club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Homework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CS1/CS2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16:15-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r>
                        <a:rPr lang="en-GB" sz="1000" b="0" i="1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noProof="0" dirty="0">
                        <a:solidFill>
                          <a:srgbClr val="172C56"/>
                        </a:solidFill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Maths Homework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IT1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16:05-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r>
                        <a:rPr lang="en-GB" sz="1000" b="0" i="1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French  Translation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12 &amp; 13 | LA3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08:00 – 08:30-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Table Tennis 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Gym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History Society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12 &amp; 13 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HU2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14:00-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1 Only</a:t>
                      </a: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Geography Scholars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12 &amp; 13 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HU9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14:00-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2 Only</a:t>
                      </a:r>
                      <a:endParaRPr kumimoji="0" lang="en-GB" sz="24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Mandarin Club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12 &amp; 13 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TBC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Philosophy 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 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HU3</a:t>
                      </a: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379BD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Astronomy 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S12 </a:t>
                      </a: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14:20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 </a:t>
                      </a: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Philosophy/Theology Society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12 &amp; 13 | SF1</a:t>
                      </a: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14:20 –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2 Only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K-pop Dance 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Gym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16:15-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FemSoc 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12 &amp; 13 | HU5</a:t>
                      </a: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– 14:20 –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2 Only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Turkish Club</a:t>
                      </a:r>
                      <a:endParaRPr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10,11,12 &amp; 13| LA3</a:t>
                      </a: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16:30 –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Break, Lunch &amp; HW Club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After School: 15:20 – 16:15-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r>
                        <a:rPr lang="en-GB" sz="1000" b="0" i="1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  </a:t>
                      </a:r>
                      <a:endParaRPr lang="en-GB" sz="1000" i="1" dirty="0">
                        <a:latin typeface="Fustat" pitchFamily="2" charset="-78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Table Tennis Club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Gym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24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Volleyball 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Sports Hall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13:30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Strategy Games Club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S4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Jazz 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MU2</a:t>
                      </a: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Chamber Choir 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MU2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GB" sz="1000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Book Club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EN2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1 Only</a:t>
                      </a: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ea typeface="+mn-ea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Sociology Club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10,11, 12 &amp; 13|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HU6</a:t>
                      </a: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13:45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14:20-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Week 2 Only</a:t>
                      </a:r>
                      <a:endParaRPr kumimoji="0"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GB" sz="10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Sociology Society</a:t>
                      </a:r>
                    </a:p>
                    <a:p>
                      <a:pPr marL="0" marR="0" lvl="0" indent="0" algn="l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12 &amp; 13|</a:t>
                      </a:r>
                      <a:r>
                        <a:rPr kumimoji="0"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HU6</a:t>
                      </a:r>
                    </a:p>
                    <a:p>
                      <a:pPr marL="0" marR="0" lvl="0" indent="0" algn="l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13:40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– </a:t>
                      </a:r>
                      <a:r>
                        <a:rPr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14:10</a:t>
                      </a:r>
                    </a:p>
                    <a:p>
                      <a:pPr marL="0" marR="0" lvl="0" indent="0" algn="l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Advanced Debating Squad 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Year 10,11, 12 &amp; 13 | TE6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15:30 – 17:00-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72C56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Break &amp; Lunch Club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(with prior confirmation)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|</a:t>
                      </a: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CS1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/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CS2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Break: 11:05 – 11:25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Lunch: 13:30 – 14:20 </a:t>
                      </a:r>
                      <a:r>
                        <a:rPr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- Both Weeks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CS </a:t>
                      </a:r>
                      <a:r>
                        <a:rPr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379BD"/>
                          </a:solidFill>
                          <a:effectLst/>
                          <a:uLnTx/>
                          <a:uFillTx/>
                          <a:latin typeface="Fustat" pitchFamily="2" charset="-78"/>
                          <a:ea typeface="+mn-ea"/>
                          <a:cs typeface="Fustat" pitchFamily="2" charset="-78"/>
                        </a:rPr>
                        <a:t>Homework Club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All year groups | CS1/CS2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15:20 – 16:15- 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72C56"/>
                          </a:solidFill>
                          <a:effectLst/>
                          <a:uLnTx/>
                          <a:uFillTx/>
                          <a:latin typeface="Fustat" pitchFamily="2" charset="-78"/>
                          <a:cs typeface="Fustat" pitchFamily="2" charset="-78"/>
                        </a:rPr>
                        <a:t>Both Weeks</a:t>
                      </a:r>
                      <a:r>
                        <a:rPr lang="en-GB" sz="1000" b="0" i="1" u="none" strike="noStrike" noProof="0" dirty="0">
                          <a:solidFill>
                            <a:srgbClr val="172C56"/>
                          </a:solidFill>
                          <a:latin typeface="Fustat" pitchFamily="2" charset="-78"/>
                          <a:cs typeface="Fustat" pitchFamily="2" charset="-78"/>
                        </a:rPr>
                        <a:t>  </a:t>
                      </a:r>
                      <a:endParaRPr lang="en-GB" sz="1000" i="1" dirty="0">
                        <a:latin typeface="Fustat" pitchFamily="2" charset="-78"/>
                        <a:cs typeface="Fustat" pitchFamily="2" charset="-78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dirty="0">
                        <a:latin typeface="Fustat" pitchFamily="2" charset="-78"/>
                        <a:cs typeface="Fustat" pitchFamily="2" charset="-78"/>
                      </a:endParaRPr>
                    </a:p>
                  </a:txBody>
                  <a:tcPr marL="203631" marR="203631" marT="203631" marB="203631">
                    <a:lnL w="12700" cap="flat" cmpd="sng" algn="ctr">
                      <a:solidFill>
                        <a:srgbClr val="172C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2525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0547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272a79-cce8-4144-aa9f-7e1d6bd7f7fe">
      <Terms xmlns="http://schemas.microsoft.com/office/infopath/2007/PartnerControls"/>
    </lcf76f155ced4ddcb4097134ff3c332f>
    <TaxCatchAll xmlns="03cf8a03-1c87-4fbc-bf1f-7b15f148ae46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2AAE09ECFA70F44876B5838CCBC91D9" ma:contentTypeVersion="13" ma:contentTypeDescription="Create a new document." ma:contentTypeScope="" ma:versionID="542b5cc497dc0adbe6f3b7380d8206c4">
  <xsd:schema xmlns:xsd="http://www.w3.org/2001/XMLSchema" xmlns:xs="http://www.w3.org/2001/XMLSchema" xmlns:p="http://schemas.microsoft.com/office/2006/metadata/properties" xmlns:ns2="e9272a79-cce8-4144-aa9f-7e1d6bd7f7fe" xmlns:ns3="03cf8a03-1c87-4fbc-bf1f-7b15f148ae46" targetNamespace="http://schemas.microsoft.com/office/2006/metadata/properties" ma:root="true" ma:fieldsID="c9d43e5fc4119747b827a8c701f6731f" ns2:_="" ns3:_="">
    <xsd:import namespace="e9272a79-cce8-4144-aa9f-7e1d6bd7f7fe"/>
    <xsd:import namespace="03cf8a03-1c87-4fbc-bf1f-7b15f148ae46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272a79-cce8-4144-aa9f-7e1d6bd7f7f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c9d5bde-1af6-4f6d-98fc-69a428dc8ef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cf8a03-1c87-4fbc-bf1f-7b15f148ae46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5f54a47e-0e44-4d80-9eac-76eb2605bd60}" ma:internalName="TaxCatchAll" ma:showField="CatchAllData" ma:web="03cf8a03-1c87-4fbc-bf1f-7b15f148ae4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D624AC-6462-47EC-9F00-3E23E4AD0AC6}">
  <ds:schemaRefs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03cf8a03-1c87-4fbc-bf1f-7b15f148ae46"/>
    <ds:schemaRef ds:uri="http://purl.org/dc/dcmitype/"/>
    <ds:schemaRef ds:uri="http://schemas.microsoft.com/office/2006/documentManagement/types"/>
    <ds:schemaRef ds:uri="http://purl.org/dc/terms/"/>
    <ds:schemaRef ds:uri="e9272a79-cce8-4144-aa9f-7e1d6bd7f7fe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3BAE9FC-7896-4E79-9E34-BF5ECFCCFE1A}">
  <ds:schemaRefs>
    <ds:schemaRef ds:uri="03cf8a03-1c87-4fbc-bf1f-7b15f148ae46"/>
    <ds:schemaRef ds:uri="e9272a79-cce8-4144-aa9f-7e1d6bd7f7f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A7A1951-1147-4EED-B3EE-CD6DDCA0CEC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1186</TotalTime>
  <Words>2366</Words>
  <Application>Microsoft Office PowerPoint</Application>
  <PresentationFormat>Custom</PresentationFormat>
  <Paragraphs>613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Fustat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Maisie Willis</dc:creator>
  <cp:lastModifiedBy>Ms I Best - BET</cp:lastModifiedBy>
  <cp:revision>146</cp:revision>
  <dcterms:created xsi:type="dcterms:W3CDTF">2025-08-06T15:45:52Z</dcterms:created>
  <dcterms:modified xsi:type="dcterms:W3CDTF">2026-01-29T17:42:06Z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0x01010012AAE09ECFA70F44876B5838CCBC91D9</vt:lpwstr>
  </property>
</Properties>
</file>